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63" r:id="rId6"/>
    <p:sldId id="264" r:id="rId7"/>
    <p:sldId id="265" r:id="rId8"/>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7A4AD-E407-4458-89A0-1320A626C59C}" v="3" dt="2023-04-19T02:04:26.57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060" y="10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2023/5/8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234F4C6-2FDB-037A-6AF5-BBA058046D5E}"/>
              </a:ext>
            </a:extLst>
          </p:cNvPr>
          <p:cNvPicPr>
            <a:picLocks noChangeAspect="1"/>
          </p:cNvPicPr>
          <p:nvPr/>
        </p:nvPicPr>
        <p:blipFill>
          <a:blip r:embed="rId2"/>
          <a:stretch>
            <a:fillRect/>
          </a:stretch>
        </p:blipFill>
        <p:spPr>
          <a:xfrm>
            <a:off x="1681025" y="633132"/>
            <a:ext cx="5176975" cy="7409545"/>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a:latin typeface="+mj-ea"/>
                <a:ea typeface="+mj-ea"/>
              </a:rPr>
              <a:t>【</a:t>
            </a:r>
            <a:r>
              <a:rPr kumimoji="1" lang="ja-JP" altLang="en-US" sz="1200">
                <a:latin typeface="+mj-ea"/>
                <a:ea typeface="+mj-ea"/>
              </a:rPr>
              <a:t>参考資料１</a:t>
            </a:r>
            <a:r>
              <a:rPr kumimoji="1" lang="en-US" altLang="ja-JP" sz="1200">
                <a:latin typeface="+mj-ea"/>
                <a:ea typeface="+mj-ea"/>
              </a:rPr>
              <a:t>】</a:t>
            </a:r>
            <a:r>
              <a:rPr kumimoji="1" lang="ja-JP" altLang="en-US" sz="120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37994" y="1717277"/>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令和５年３月分の児童扶養手当の支給要件に該当する（給付金の対象となる）お子さんのお名前を記入してください。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panose="020B0604030504040204" pitchFamily="50" charset="-128"/>
                <a:ea typeface="Meiryo UI" panose="020B0604030504040204" pitchFamily="50" charset="-128"/>
              </a:rPr>
              <a:t>※</a:t>
            </a:r>
            <a:r>
              <a:rPr kumimoji="1" lang="ja-JP" altLang="en-US" sz="900" dirty="0">
                <a:solidFill>
                  <a:srgbClr val="FF0000"/>
                </a:solidFill>
                <a:latin typeface="Meiryo UI" panose="020B0604030504040204" pitchFamily="50" charset="-128"/>
                <a:ea typeface="Meiryo UI" panose="020B0604030504040204" pitchFamily="50" charset="-128"/>
              </a:rPr>
              <a:t>令和５</a:t>
            </a:r>
            <a:r>
              <a:rPr lang="ja-JP" altLang="en-US" sz="900" dirty="0">
                <a:solidFill>
                  <a:srgbClr val="FF0000"/>
                </a:solidFill>
                <a:latin typeface="Meiryo UI" panose="020B0604030504040204" pitchFamily="50" charset="-128"/>
                <a:ea typeface="Meiryo UI" panose="020B0604030504040204" pitchFamily="50" charset="-128"/>
              </a:rPr>
              <a:t>年３月</a:t>
            </a:r>
            <a:r>
              <a:rPr kumimoji="1" lang="ja-JP" altLang="en-US" sz="900" dirty="0">
                <a:solidFill>
                  <a:srgbClr val="FF0000"/>
                </a:solidFill>
                <a:latin typeface="Meiryo UI" panose="020B0604030504040204" pitchFamily="50" charset="-128"/>
                <a:ea typeface="Meiryo UI" panose="020B0604030504040204" pitchFamily="50" charset="-128"/>
              </a:rPr>
              <a:t>以後に生まれたお子さんや平成</a:t>
            </a:r>
            <a:r>
              <a:rPr lang="en-US" altLang="ja-JP" sz="900" dirty="0">
                <a:solidFill>
                  <a:srgbClr val="FF0000"/>
                </a:solidFill>
                <a:latin typeface="Meiryo UI" panose="020B0604030504040204" pitchFamily="50" charset="-128"/>
                <a:ea typeface="Meiryo UI" panose="020B0604030504040204" pitchFamily="50" charset="-128"/>
              </a:rPr>
              <a:t>16</a:t>
            </a:r>
            <a:r>
              <a:rPr lang="ja-JP" altLang="en-US" sz="900" dirty="0">
                <a:solidFill>
                  <a:srgbClr val="FF0000"/>
                </a:solidFill>
                <a:latin typeface="Meiryo UI" panose="020B0604030504040204" pitchFamily="50" charset="-128"/>
                <a:ea typeface="Meiryo UI" panose="020B0604030504040204" pitchFamily="50" charset="-128"/>
              </a:rPr>
              <a:t>年４月１</a:t>
            </a:r>
            <a:r>
              <a:rPr kumimoji="1" lang="ja-JP" altLang="en-US" sz="900" dirty="0">
                <a:solidFill>
                  <a:srgbClr val="FF0000"/>
                </a:solidFill>
                <a:latin typeface="Meiryo UI" panose="020B0604030504040204" pitchFamily="50" charset="-128"/>
                <a:ea typeface="Meiryo UI" panose="020B0604030504040204" pitchFamily="50" charset="-128"/>
              </a:rPr>
              <a:t>日以前に生まれた（障害の状態にあるお子さんの場合は平成</a:t>
            </a:r>
            <a:r>
              <a:rPr kumimoji="1" lang="en-US" altLang="ja-JP" sz="900" dirty="0">
                <a:solidFill>
                  <a:srgbClr val="FF0000"/>
                </a:solidFill>
                <a:latin typeface="Meiryo UI" panose="020B0604030504040204" pitchFamily="50" charset="-128"/>
                <a:ea typeface="Meiryo UI" panose="020B0604030504040204" pitchFamily="50" charset="-128"/>
              </a:rPr>
              <a:t>15</a:t>
            </a:r>
            <a:r>
              <a:rPr lang="ja-JP" altLang="en-US" sz="900" dirty="0">
                <a:solidFill>
                  <a:srgbClr val="FF0000"/>
                </a:solidFill>
                <a:latin typeface="Meiryo UI" panose="020B0604030504040204" pitchFamily="50" charset="-128"/>
                <a:ea typeface="Meiryo UI" panose="020B0604030504040204" pitchFamily="50" charset="-128"/>
              </a:rPr>
              <a:t>年２月</a:t>
            </a:r>
            <a:r>
              <a:rPr kumimoji="1" lang="ja-JP" altLang="en-US" sz="900" dirty="0">
                <a:solidFill>
                  <a:srgbClr val="FF0000"/>
                </a:solidFill>
                <a:latin typeface="Meiryo UI" panose="020B0604030504040204" pitchFamily="50" charset="-128"/>
                <a:ea typeface="Meiryo UI" panose="020B0604030504040204" pitchFamily="50" charset="-128"/>
              </a:rPr>
              <a:t>以前に生まれた）</a:t>
            </a:r>
            <a:r>
              <a:rPr lang="ja-JP" altLang="en-US" sz="900" dirty="0">
                <a:solidFill>
                  <a:srgbClr val="FF0000"/>
                </a:solidFill>
                <a:latin typeface="Meiryo UI" panose="020B0604030504040204" pitchFamily="50" charset="-128"/>
                <a:ea typeface="Meiryo UI" panose="020B0604030504040204" pitchFamily="50" charset="-128"/>
              </a:rPr>
              <a:t>お子さんは対象外となりますので記入しないでください。</a:t>
            </a:r>
            <a:endParaRPr kumimoji="1" lang="en-US" altLang="ja-JP" sz="900" dirty="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37746" y="2178187"/>
            <a:ext cx="758375" cy="66023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1005309" cy="71344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802190"/>
            <a:ext cx="731809" cy="22287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596336"/>
            <a:ext cx="1160753" cy="28140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05A9BD6-6C0B-975E-7A80-1719B371923F}"/>
              </a:ext>
            </a:extLst>
          </p:cNvPr>
          <p:cNvPicPr>
            <a:picLocks noChangeAspect="1"/>
          </p:cNvPicPr>
          <p:nvPr/>
        </p:nvPicPr>
        <p:blipFill>
          <a:blip r:embed="rId2"/>
          <a:stretch>
            <a:fillRect/>
          </a:stretch>
        </p:blipFill>
        <p:spPr>
          <a:xfrm>
            <a:off x="1520965" y="478344"/>
            <a:ext cx="5652451" cy="8755560"/>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a:solidFill>
                <a:srgbClr val="FF0000"/>
              </a:solidFill>
              <a:latin typeface="Meiryo UI" panose="020B0604030504040204" pitchFamily="50" charset="-128"/>
              <a:ea typeface="Meiryo UI" panose="020B0604030504040204" pitchFamily="50" charset="-128"/>
            </a:endParaRPr>
          </a:p>
          <a:p>
            <a:r>
              <a:rPr kumimoji="1" lang="ja-JP" altLang="en-US" sz="105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6201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205914"/>
            <a:ext cx="522181" cy="54542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93455"/>
            <a:ext cx="943492" cy="33586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3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E28B4A5-67DA-ECE3-9DE3-FD2D67269CF2}"/>
              </a:ext>
            </a:extLst>
          </p:cNvPr>
          <p:cNvPicPr>
            <a:picLocks noChangeAspect="1"/>
          </p:cNvPicPr>
          <p:nvPr/>
        </p:nvPicPr>
        <p:blipFill>
          <a:blip r:embed="rId2"/>
          <a:stretch>
            <a:fillRect/>
          </a:stretch>
        </p:blipFill>
        <p:spPr>
          <a:xfrm>
            <a:off x="1486573" y="614623"/>
            <a:ext cx="5320507" cy="7614977"/>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a:latin typeface="+mj-ea"/>
                <a:ea typeface="+mj-ea"/>
              </a:rPr>
              <a:t>【</a:t>
            </a:r>
            <a:r>
              <a:rPr kumimoji="1" lang="ja-JP" altLang="en-US" sz="1200">
                <a:latin typeface="+mj-ea"/>
                <a:ea typeface="+mj-ea"/>
              </a:rPr>
              <a:t>参考資料１</a:t>
            </a:r>
            <a:r>
              <a:rPr kumimoji="1" lang="en-US" altLang="ja-JP" sz="1200">
                <a:latin typeface="+mj-ea"/>
                <a:ea typeface="+mj-ea"/>
              </a:rPr>
              <a:t>】</a:t>
            </a:r>
            <a:r>
              <a:rPr kumimoji="1" lang="ja-JP" altLang="en-US" sz="120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a:solidFill>
                <a:srgbClr val="FF0000"/>
              </a:solidFill>
              <a:latin typeface="Meiryo UI" panose="020B0604030504040204" pitchFamily="50" charset="-128"/>
              <a:ea typeface="Meiryo UI" panose="020B0604030504040204" pitchFamily="50" charset="-128"/>
            </a:endParaRPr>
          </a:p>
          <a:p>
            <a:endParaRPr kumimoji="1" lang="en-US" altLang="ja-JP" sz="900">
              <a:solidFill>
                <a:srgbClr val="FF0000"/>
              </a:solidFill>
              <a:latin typeface="Meiryo UI" panose="020B0604030504040204" pitchFamily="50" charset="-128"/>
              <a:ea typeface="Meiryo UI" panose="020B0604030504040204" pitchFamily="50" charset="-128"/>
            </a:endParaRPr>
          </a:p>
          <a:p>
            <a:r>
              <a:rPr kumimoji="1" lang="en-US" altLang="ja-JP" sz="900">
                <a:solidFill>
                  <a:srgbClr val="FF0000"/>
                </a:solidFill>
                <a:latin typeface="Meiryo UI" panose="020B0604030504040204" pitchFamily="50" charset="-128"/>
                <a:ea typeface="Meiryo UI" panose="020B0604030504040204" pitchFamily="50" charset="-128"/>
              </a:rPr>
              <a:t>※18</a:t>
            </a:r>
            <a:r>
              <a:rPr kumimoji="1" lang="ja-JP" altLang="en-US" sz="900">
                <a:solidFill>
                  <a:srgbClr val="FF0000"/>
                </a:solidFill>
                <a:latin typeface="Meiryo UI" panose="020B0604030504040204" pitchFamily="50" charset="-128"/>
                <a:ea typeface="Meiryo UI" panose="020B0604030504040204" pitchFamily="50" charset="-128"/>
              </a:rPr>
              <a:t>歳到達後最初の３月</a:t>
            </a:r>
            <a:r>
              <a:rPr kumimoji="1" lang="en-US" altLang="ja-JP" sz="900">
                <a:solidFill>
                  <a:srgbClr val="FF0000"/>
                </a:solidFill>
                <a:latin typeface="Meiryo UI" panose="020B0604030504040204" pitchFamily="50" charset="-128"/>
                <a:ea typeface="Meiryo UI" panose="020B0604030504040204" pitchFamily="50" charset="-128"/>
              </a:rPr>
              <a:t>31</a:t>
            </a:r>
            <a:r>
              <a:rPr kumimoji="1" lang="ja-JP" altLang="en-US" sz="900">
                <a:solidFill>
                  <a:srgbClr val="FF0000"/>
                </a:solidFill>
                <a:latin typeface="Meiryo UI" panose="020B0604030504040204" pitchFamily="50" charset="-128"/>
                <a:ea typeface="Meiryo UI" panose="020B0604030504040204" pitchFamily="50" charset="-128"/>
              </a:rPr>
              <a:t>日を経過しているお子さん</a:t>
            </a:r>
            <a:r>
              <a:rPr lang="ja-JP" altLang="en-US" sz="900">
                <a:solidFill>
                  <a:srgbClr val="FF0000"/>
                </a:solidFill>
                <a:latin typeface="Meiryo UI" panose="020B0604030504040204" pitchFamily="50" charset="-128"/>
                <a:ea typeface="Meiryo UI" panose="020B0604030504040204" pitchFamily="50" charset="-128"/>
              </a:rPr>
              <a:t>（障害の状態にあるお子さんは</a:t>
            </a:r>
            <a:r>
              <a:rPr lang="en-US" altLang="ja-JP" sz="900">
                <a:solidFill>
                  <a:srgbClr val="FF0000"/>
                </a:solidFill>
                <a:latin typeface="Meiryo UI" panose="020B0604030504040204" pitchFamily="50" charset="-128"/>
                <a:ea typeface="Meiryo UI" panose="020B0604030504040204" pitchFamily="50" charset="-128"/>
              </a:rPr>
              <a:t>20</a:t>
            </a:r>
            <a:r>
              <a:rPr lang="ja-JP" altLang="en-US" sz="900">
                <a:solidFill>
                  <a:srgbClr val="FF0000"/>
                </a:solidFill>
                <a:latin typeface="Meiryo UI" panose="020B0604030504040204" pitchFamily="50" charset="-128"/>
                <a:ea typeface="Meiryo UI" panose="020B0604030504040204" pitchFamily="50" charset="-128"/>
              </a:rPr>
              <a:t>歳以上のお子さん）は対象外となりますので記入しないでください。</a:t>
            </a:r>
            <a:endParaRPr kumimoji="1" lang="en-US" altLang="ja-JP" sz="900">
              <a:solidFill>
                <a:srgbClr val="FF0000"/>
              </a:solidFill>
              <a:latin typeface="Meiryo UI" panose="020B0604030504040204" pitchFamily="50" charset="-128"/>
              <a:ea typeface="Meiryo UI" panose="020B0604030504040204" pitchFamily="50" charset="-128"/>
            </a:endParaRPr>
          </a:p>
          <a:p>
            <a:endParaRPr kumimoji="1" lang="ja-JP" altLang="en-US" sz="105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84785" y="2656646"/>
            <a:ext cx="720079" cy="2624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866904" cy="6465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935292"/>
            <a:ext cx="593404" cy="8976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596336"/>
            <a:ext cx="1088745" cy="28140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CEE3C36-F8C0-DF70-37A8-C5FF0C327468}"/>
              </a:ext>
            </a:extLst>
          </p:cNvPr>
          <p:cNvPicPr>
            <a:picLocks noChangeAspect="1"/>
          </p:cNvPicPr>
          <p:nvPr/>
        </p:nvPicPr>
        <p:blipFill>
          <a:blip r:embed="rId2"/>
          <a:stretch>
            <a:fillRect/>
          </a:stretch>
        </p:blipFill>
        <p:spPr>
          <a:xfrm>
            <a:off x="1484784" y="611560"/>
            <a:ext cx="5484487" cy="8568000"/>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a:solidFill>
                <a:srgbClr val="FF0000"/>
              </a:solidFill>
              <a:latin typeface="Meiryo UI" panose="020B0604030504040204" pitchFamily="50" charset="-128"/>
              <a:ea typeface="Meiryo UI" panose="020B0604030504040204" pitchFamily="50" charset="-128"/>
            </a:endParaRPr>
          </a:p>
          <a:p>
            <a:r>
              <a:rPr kumimoji="1" lang="ja-JP" altLang="en-US" sz="105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8654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092280"/>
            <a:ext cx="520818" cy="65906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11560"/>
            <a:ext cx="871484" cy="51211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2920FE-DD4A-4689-9964-6A1E5B27B93D}">
  <ds:schemaRefs>
    <ds:schemaRef ds:uri="http://schemas.microsoft.com/sharepoint/v3/contenttype/forms"/>
  </ds:schemaRefs>
</ds:datastoreItem>
</file>

<file path=customXml/itemProps2.xml><?xml version="1.0" encoding="utf-8"?>
<ds:datastoreItem xmlns:ds="http://schemas.openxmlformats.org/officeDocument/2006/customXml" ds:itemID="{A09EDF28-BF90-48C1-9308-22E4642C8BE5}">
  <ds:schemaRefs>
    <ds:schemaRef ds:uri="683158a2-9d06-4ce6-bd6b-0794883ee101"/>
    <ds:schemaRef ds:uri="http://www.w3.org/XML/1998/namespace"/>
    <ds:schemaRef ds:uri="http://schemas.microsoft.com/office/2006/documentManagement/types"/>
    <ds:schemaRef ds:uri="678a2489-fa4b-4df7-931e-168db4fd1dd7"/>
    <ds:schemaRef ds:uri="http://schemas.microsoft.com/office/2006/metadata/properties"/>
    <ds:schemaRef ds:uri="http://purl.org/dc/elements/1.1/"/>
    <ds:schemaRef ds:uri="http://purl.org/dc/dcmitype/"/>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E45BFE18-BD13-46CB-AEF1-E59ED14892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2</TotalTime>
  <Words>485</Words>
  <Application>Microsoft Office PowerPoint</Application>
  <PresentationFormat>画面に合わせる (4:3)</PresentationFormat>
  <Paragraphs>24</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金田 百合子</cp:lastModifiedBy>
  <cp:revision>2</cp:revision>
  <dcterms:created xsi:type="dcterms:W3CDTF">2019-02-26T08:46:53Z</dcterms:created>
  <dcterms:modified xsi:type="dcterms:W3CDTF">2023-05-08T00:55:58Z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