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2" r:id="rId5"/>
    <p:sldId id="263" r:id="rId6"/>
    <p:sldId id="264" r:id="rId7"/>
    <p:sldId id="265" r:id="rId8"/>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87A4AD-E407-4458-89A0-1320A626C59C}" v="3" dt="2023-04-19T02:04:26.57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3060" y="10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5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2023/5/8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2023/5/8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2023/5/8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6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667"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a:t>図を追加</a:t>
            </a:r>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2023/5/8</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B234F4C6-2FDB-037A-6AF5-BBA058046D5E}"/>
              </a:ext>
            </a:extLst>
          </p:cNvPr>
          <p:cNvPicPr>
            <a:picLocks noChangeAspect="1"/>
          </p:cNvPicPr>
          <p:nvPr/>
        </p:nvPicPr>
        <p:blipFill>
          <a:blip r:embed="rId2"/>
          <a:stretch>
            <a:fillRect/>
          </a:stretch>
        </p:blipFill>
        <p:spPr>
          <a:xfrm>
            <a:off x="1681025" y="633132"/>
            <a:ext cx="5176975" cy="7409545"/>
          </a:xfrm>
          <a:prstGeom prst="rect">
            <a:avLst/>
          </a:prstGeom>
        </p:spPr>
      </p:pic>
      <p:sp>
        <p:nvSpPr>
          <p:cNvPr id="6" name="正方形/長方形 5"/>
          <p:cNvSpPr/>
          <p:nvPr/>
        </p:nvSpPr>
        <p:spPr>
          <a:xfrm>
            <a:off x="5636219" y="35496"/>
            <a:ext cx="1152128"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ysClr val="windowText" lastClr="000000"/>
                </a:solidFill>
              </a:rPr>
              <a:t>記載例</a:t>
            </a:r>
          </a:p>
        </p:txBody>
      </p:sp>
      <p:sp>
        <p:nvSpPr>
          <p:cNvPr id="7" name="テキスト ボックス 6"/>
          <p:cNvSpPr txBox="1"/>
          <p:nvPr/>
        </p:nvSpPr>
        <p:spPr>
          <a:xfrm>
            <a:off x="0" y="0"/>
            <a:ext cx="5013176" cy="276999"/>
          </a:xfrm>
          <a:prstGeom prst="rect">
            <a:avLst/>
          </a:prstGeom>
          <a:noFill/>
        </p:spPr>
        <p:txBody>
          <a:bodyPr wrap="square" rtlCol="0">
            <a:spAutoFit/>
          </a:bodyPr>
          <a:lstStyle/>
          <a:p>
            <a:r>
              <a:rPr kumimoji="1" lang="en-US" altLang="ja-JP" sz="1200">
                <a:latin typeface="+mj-ea"/>
                <a:ea typeface="+mj-ea"/>
              </a:rPr>
              <a:t>【</a:t>
            </a:r>
            <a:r>
              <a:rPr kumimoji="1" lang="ja-JP" altLang="en-US" sz="1200">
                <a:latin typeface="+mj-ea"/>
                <a:ea typeface="+mj-ea"/>
              </a:rPr>
              <a:t>参考資料１</a:t>
            </a:r>
            <a:r>
              <a:rPr kumimoji="1" lang="en-US" altLang="ja-JP" sz="1200">
                <a:latin typeface="+mj-ea"/>
                <a:ea typeface="+mj-ea"/>
              </a:rPr>
              <a:t>】</a:t>
            </a:r>
            <a:r>
              <a:rPr kumimoji="1" lang="ja-JP" altLang="en-US" sz="1200">
                <a:latin typeface="+mj-ea"/>
                <a:ea typeface="+mj-ea"/>
              </a:rPr>
              <a:t>様式第３号（第７条関係）</a:t>
            </a:r>
          </a:p>
        </p:txBody>
      </p:sp>
      <p:sp>
        <p:nvSpPr>
          <p:cNvPr id="3" name="角丸四角形 2"/>
          <p:cNvSpPr/>
          <p:nvPr/>
        </p:nvSpPr>
        <p:spPr>
          <a:xfrm>
            <a:off x="51786" y="496086"/>
            <a:ext cx="1432998" cy="60523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a:solidFill>
                  <a:srgbClr val="FF0000"/>
                </a:solidFill>
                <a:latin typeface="Meiryo UI" panose="020B0604030504040204" pitchFamily="50" charset="-128"/>
                <a:ea typeface="Meiryo UI" panose="020B0604030504040204" pitchFamily="50" charset="-128"/>
              </a:rPr>
              <a:t>申請時点の住所地の都道府県名及び町村名を記入してください。</a:t>
            </a:r>
          </a:p>
        </p:txBody>
      </p:sp>
      <p:sp>
        <p:nvSpPr>
          <p:cNvPr id="53" name="角丸四角形 52"/>
          <p:cNvSpPr/>
          <p:nvPr/>
        </p:nvSpPr>
        <p:spPr>
          <a:xfrm>
            <a:off x="37994" y="1717277"/>
            <a:ext cx="1399752"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a:solidFill>
                  <a:srgbClr val="FF0000"/>
                </a:solidFill>
                <a:latin typeface="Meiryo UI" panose="020B0604030504040204" pitchFamily="50" charset="-128"/>
                <a:ea typeface="Meiryo UI" panose="020B0604030504040204" pitchFamily="50" charset="-128"/>
              </a:rPr>
              <a:t>給付金の申請をされる方（児童扶養手当の支給要件に該当する方）のお名前を記入してください。</a:t>
            </a:r>
          </a:p>
        </p:txBody>
      </p:sp>
      <p:sp>
        <p:nvSpPr>
          <p:cNvPr id="54" name="角丸四角形 53"/>
          <p:cNvSpPr/>
          <p:nvPr/>
        </p:nvSpPr>
        <p:spPr>
          <a:xfrm>
            <a:off x="44625" y="4095240"/>
            <a:ext cx="1431534" cy="258843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令和５年３月分の児童扶養手当の支給要件に該当する（給付金の対象となる）お子さんのお名前を記入してください。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a:p>
            <a:endParaRPr kumimoji="1" lang="en-US" altLang="ja-JP" sz="900" dirty="0">
              <a:solidFill>
                <a:srgbClr val="FF0000"/>
              </a:solidFill>
              <a:latin typeface="Meiryo UI" panose="020B0604030504040204" pitchFamily="50" charset="-128"/>
              <a:ea typeface="Meiryo UI" panose="020B0604030504040204" pitchFamily="50" charset="-128"/>
            </a:endParaRPr>
          </a:p>
          <a:p>
            <a:r>
              <a:rPr kumimoji="1" lang="en-US" altLang="ja-JP" sz="900" dirty="0">
                <a:solidFill>
                  <a:srgbClr val="FF0000"/>
                </a:solidFill>
                <a:latin typeface="Meiryo UI" panose="020B0604030504040204" pitchFamily="50" charset="-128"/>
                <a:ea typeface="Meiryo UI" panose="020B0604030504040204" pitchFamily="50" charset="-128"/>
              </a:rPr>
              <a:t>※</a:t>
            </a:r>
            <a:r>
              <a:rPr kumimoji="1" lang="ja-JP" altLang="en-US" sz="900" dirty="0">
                <a:solidFill>
                  <a:srgbClr val="FF0000"/>
                </a:solidFill>
                <a:latin typeface="Meiryo UI" panose="020B0604030504040204" pitchFamily="50" charset="-128"/>
                <a:ea typeface="Meiryo UI" panose="020B0604030504040204" pitchFamily="50" charset="-128"/>
              </a:rPr>
              <a:t>令和５</a:t>
            </a:r>
            <a:r>
              <a:rPr lang="ja-JP" altLang="en-US" sz="900" dirty="0">
                <a:solidFill>
                  <a:srgbClr val="FF0000"/>
                </a:solidFill>
                <a:latin typeface="Meiryo UI" panose="020B0604030504040204" pitchFamily="50" charset="-128"/>
                <a:ea typeface="Meiryo UI" panose="020B0604030504040204" pitchFamily="50" charset="-128"/>
              </a:rPr>
              <a:t>年３月</a:t>
            </a:r>
            <a:r>
              <a:rPr kumimoji="1" lang="ja-JP" altLang="en-US" sz="900" dirty="0">
                <a:solidFill>
                  <a:srgbClr val="FF0000"/>
                </a:solidFill>
                <a:latin typeface="Meiryo UI" panose="020B0604030504040204" pitchFamily="50" charset="-128"/>
                <a:ea typeface="Meiryo UI" panose="020B0604030504040204" pitchFamily="50" charset="-128"/>
              </a:rPr>
              <a:t>以後に生まれたお子さんや平成</a:t>
            </a:r>
            <a:r>
              <a:rPr lang="en-US" altLang="ja-JP" sz="900" dirty="0">
                <a:solidFill>
                  <a:srgbClr val="FF0000"/>
                </a:solidFill>
                <a:latin typeface="Meiryo UI" panose="020B0604030504040204" pitchFamily="50" charset="-128"/>
                <a:ea typeface="Meiryo UI" panose="020B0604030504040204" pitchFamily="50" charset="-128"/>
              </a:rPr>
              <a:t>16</a:t>
            </a:r>
            <a:r>
              <a:rPr lang="ja-JP" altLang="en-US" sz="900" dirty="0">
                <a:solidFill>
                  <a:srgbClr val="FF0000"/>
                </a:solidFill>
                <a:latin typeface="Meiryo UI" panose="020B0604030504040204" pitchFamily="50" charset="-128"/>
                <a:ea typeface="Meiryo UI" panose="020B0604030504040204" pitchFamily="50" charset="-128"/>
              </a:rPr>
              <a:t>年４月１</a:t>
            </a:r>
            <a:r>
              <a:rPr kumimoji="1" lang="ja-JP" altLang="en-US" sz="900" dirty="0">
                <a:solidFill>
                  <a:srgbClr val="FF0000"/>
                </a:solidFill>
                <a:latin typeface="Meiryo UI" panose="020B0604030504040204" pitchFamily="50" charset="-128"/>
                <a:ea typeface="Meiryo UI" panose="020B0604030504040204" pitchFamily="50" charset="-128"/>
              </a:rPr>
              <a:t>日以前に生まれた（障害の状態にあるお子さんの場合は平成</a:t>
            </a:r>
            <a:r>
              <a:rPr kumimoji="1" lang="en-US" altLang="ja-JP" sz="900" dirty="0">
                <a:solidFill>
                  <a:srgbClr val="FF0000"/>
                </a:solidFill>
                <a:latin typeface="Meiryo UI" panose="020B0604030504040204" pitchFamily="50" charset="-128"/>
                <a:ea typeface="Meiryo UI" panose="020B0604030504040204" pitchFamily="50" charset="-128"/>
              </a:rPr>
              <a:t>15</a:t>
            </a:r>
            <a:r>
              <a:rPr lang="ja-JP" altLang="en-US" sz="900" dirty="0">
                <a:solidFill>
                  <a:srgbClr val="FF0000"/>
                </a:solidFill>
                <a:latin typeface="Meiryo UI" panose="020B0604030504040204" pitchFamily="50" charset="-128"/>
                <a:ea typeface="Meiryo UI" panose="020B0604030504040204" pitchFamily="50" charset="-128"/>
              </a:rPr>
              <a:t>年２月</a:t>
            </a:r>
            <a:r>
              <a:rPr kumimoji="1" lang="ja-JP" altLang="en-US" sz="900" dirty="0">
                <a:solidFill>
                  <a:srgbClr val="FF0000"/>
                </a:solidFill>
                <a:latin typeface="Meiryo UI" panose="020B0604030504040204" pitchFamily="50" charset="-128"/>
                <a:ea typeface="Meiryo UI" panose="020B0604030504040204" pitchFamily="50" charset="-128"/>
              </a:rPr>
              <a:t>以前に生まれた）</a:t>
            </a:r>
            <a:r>
              <a:rPr lang="ja-JP" altLang="en-US" sz="900" dirty="0">
                <a:solidFill>
                  <a:srgbClr val="FF0000"/>
                </a:solidFill>
                <a:latin typeface="Meiryo UI" panose="020B0604030504040204" pitchFamily="50" charset="-128"/>
                <a:ea typeface="Meiryo UI" panose="020B0604030504040204" pitchFamily="50" charset="-128"/>
              </a:rPr>
              <a:t>お子さんは対象外となりますので記入しないでください。</a:t>
            </a:r>
            <a:endParaRPr kumimoji="1" lang="en-US" altLang="ja-JP" sz="900" dirty="0">
              <a:solidFill>
                <a:srgbClr val="FF0000"/>
              </a:solidFill>
              <a:latin typeface="Meiryo UI" panose="020B0604030504040204" pitchFamily="50" charset="-128"/>
              <a:ea typeface="Meiryo UI" panose="020B0604030504040204" pitchFamily="50" charset="-128"/>
            </a:endParaRPr>
          </a:p>
          <a:p>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
        <p:nvSpPr>
          <p:cNvPr id="56" name="角丸四角形 55"/>
          <p:cNvSpPr/>
          <p:nvPr/>
        </p:nvSpPr>
        <p:spPr>
          <a:xfrm>
            <a:off x="44624" y="7164287"/>
            <a:ext cx="1431535" cy="142689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a:solidFill>
                  <a:srgbClr val="FF0000"/>
                </a:solidFill>
                <a:latin typeface="Meiryo UI" panose="020B0604030504040204" pitchFamily="50" charset="-128"/>
                <a:ea typeface="Meiryo UI" panose="020B0604030504040204" pitchFamily="50" charset="-128"/>
              </a:rPr>
              <a:t>同居する配偶者又は申請者と生計を同じくする（養育者の場合はその方の生計を維持している）扶養義務者がいらっしゃる場合はお名前を記入してください。</a:t>
            </a:r>
          </a:p>
        </p:txBody>
      </p:sp>
      <p:cxnSp>
        <p:nvCxnSpPr>
          <p:cNvPr id="38" name="直線矢印コネクタ 37"/>
          <p:cNvCxnSpPr>
            <a:cxnSpLocks/>
            <a:stCxn id="53" idx="3"/>
          </p:cNvCxnSpPr>
          <p:nvPr/>
        </p:nvCxnSpPr>
        <p:spPr>
          <a:xfrm>
            <a:off x="1437746" y="2178187"/>
            <a:ext cx="758375" cy="660231"/>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a:cxnSpLocks/>
          </p:cNvCxnSpPr>
          <p:nvPr/>
        </p:nvCxnSpPr>
        <p:spPr>
          <a:xfrm>
            <a:off x="1190812" y="1101323"/>
            <a:ext cx="1005309" cy="713449"/>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a:cxnSpLocks/>
          </p:cNvCxnSpPr>
          <p:nvPr/>
        </p:nvCxnSpPr>
        <p:spPr>
          <a:xfrm flipV="1">
            <a:off x="1464312" y="4802190"/>
            <a:ext cx="731809" cy="222871"/>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a:cxnSpLocks/>
            <a:stCxn id="56" idx="3"/>
          </p:cNvCxnSpPr>
          <p:nvPr/>
        </p:nvCxnSpPr>
        <p:spPr>
          <a:xfrm flipV="1">
            <a:off x="1476159" y="7596336"/>
            <a:ext cx="1160753" cy="281400"/>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0908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705A9BD6-6C0B-975E-7A80-1719B371923F}"/>
              </a:ext>
            </a:extLst>
          </p:cNvPr>
          <p:cNvPicPr>
            <a:picLocks noChangeAspect="1"/>
          </p:cNvPicPr>
          <p:nvPr/>
        </p:nvPicPr>
        <p:blipFill>
          <a:blip r:embed="rId2"/>
          <a:stretch>
            <a:fillRect/>
          </a:stretch>
        </p:blipFill>
        <p:spPr>
          <a:xfrm>
            <a:off x="1520965" y="478344"/>
            <a:ext cx="5652451" cy="8755560"/>
          </a:xfrm>
          <a:prstGeom prst="rect">
            <a:avLst/>
          </a:prstGeom>
        </p:spPr>
      </p:pic>
      <p:sp>
        <p:nvSpPr>
          <p:cNvPr id="33" name="角丸四角形 32"/>
          <p:cNvSpPr/>
          <p:nvPr/>
        </p:nvSpPr>
        <p:spPr>
          <a:xfrm>
            <a:off x="23396" y="1115616"/>
            <a:ext cx="1517685" cy="1296144"/>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a:solidFill>
                  <a:srgbClr val="FF0000"/>
                </a:solidFill>
                <a:latin typeface="Meiryo UI" panose="020B0604030504040204" pitchFamily="50" charset="-128"/>
                <a:ea typeface="Meiryo UI" panose="020B0604030504040204" pitchFamily="50" charset="-128"/>
              </a:rPr>
              <a:t>児童扶養手当の支給要件について、該当する要件にチェックを入れてください。</a:t>
            </a:r>
            <a:endParaRPr kumimoji="1" lang="en-US" altLang="ja-JP" sz="1050">
              <a:solidFill>
                <a:srgbClr val="FF0000"/>
              </a:solidFill>
              <a:latin typeface="Meiryo UI" panose="020B0604030504040204" pitchFamily="50" charset="-128"/>
              <a:ea typeface="Meiryo UI" panose="020B0604030504040204" pitchFamily="50" charset="-128"/>
            </a:endParaRPr>
          </a:p>
          <a:p>
            <a:r>
              <a:rPr kumimoji="1" lang="ja-JP" altLang="en-US" sz="1050">
                <a:solidFill>
                  <a:srgbClr val="FF0000"/>
                </a:solidFill>
                <a:latin typeface="Meiryo UI" panose="020B0604030504040204" pitchFamily="50" charset="-128"/>
                <a:ea typeface="Meiryo UI" panose="020B0604030504040204" pitchFamily="50" charset="-128"/>
              </a:rPr>
              <a:t>どの要件に該当するか判断がつかない場合はお問い合わせください。</a:t>
            </a:r>
            <a:endParaRPr kumimoji="1" lang="en-US" altLang="ja-JP" sz="1050">
              <a:solidFill>
                <a:srgbClr val="FF0000"/>
              </a:solidFill>
              <a:latin typeface="Meiryo UI" panose="020B0604030504040204" pitchFamily="50" charset="-128"/>
              <a:ea typeface="Meiryo UI" panose="020B0604030504040204" pitchFamily="50" charset="-128"/>
            </a:endParaRPr>
          </a:p>
        </p:txBody>
      </p:sp>
      <p:sp>
        <p:nvSpPr>
          <p:cNvPr id="36" name="角丸四角形 35"/>
          <p:cNvSpPr/>
          <p:nvPr/>
        </p:nvSpPr>
        <p:spPr>
          <a:xfrm>
            <a:off x="22377" y="7768445"/>
            <a:ext cx="1517685" cy="608955"/>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a:solidFill>
                  <a:srgbClr val="FF0000"/>
                </a:solidFill>
                <a:latin typeface="Meiryo UI" panose="020B0604030504040204" pitchFamily="50" charset="-128"/>
                <a:ea typeface="Meiryo UI" panose="020B0604030504040204" pitchFamily="50" charset="-128"/>
              </a:rPr>
              <a:t>誓約・同意事項をご確認の上、各項目にチェックを入れてください。</a:t>
            </a:r>
            <a:endParaRPr kumimoji="1" lang="en-US" altLang="ja-JP" sz="1050">
              <a:solidFill>
                <a:srgbClr val="FF0000"/>
              </a:solidFill>
              <a:latin typeface="Meiryo UI" panose="020B0604030504040204" pitchFamily="50" charset="-128"/>
              <a:ea typeface="Meiryo UI" panose="020B0604030504040204" pitchFamily="50" charset="-128"/>
            </a:endParaRPr>
          </a:p>
        </p:txBody>
      </p:sp>
      <p:cxnSp>
        <p:nvCxnSpPr>
          <p:cNvPr id="37" name="直線矢印コネクタ 36"/>
          <p:cNvCxnSpPr>
            <a:cxnSpLocks/>
            <a:stCxn id="33" idx="3"/>
          </p:cNvCxnSpPr>
          <p:nvPr/>
        </p:nvCxnSpPr>
        <p:spPr>
          <a:xfrm>
            <a:off x="1541081" y="1763688"/>
            <a:ext cx="303743" cy="362015"/>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a:cxnSpLocks/>
          </p:cNvCxnSpPr>
          <p:nvPr/>
        </p:nvCxnSpPr>
        <p:spPr>
          <a:xfrm flipV="1">
            <a:off x="1102405" y="7205914"/>
            <a:ext cx="522181" cy="545426"/>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44" name="角丸四角形 43"/>
          <p:cNvSpPr/>
          <p:nvPr/>
        </p:nvSpPr>
        <p:spPr>
          <a:xfrm>
            <a:off x="30220" y="107504"/>
            <a:ext cx="1517685"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a:solidFill>
                  <a:srgbClr val="FF0000"/>
                </a:solidFill>
                <a:latin typeface="Meiryo UI" panose="020B0604030504040204" pitchFamily="50" charset="-128"/>
                <a:ea typeface="Meiryo UI" panose="020B0604030504040204" pitchFamily="50" charset="-128"/>
              </a:rPr>
              <a:t>給付金の対象児童の数を記入してください。対象児童の数は「２．監護等児童」に記入された児童の数になります。</a:t>
            </a:r>
          </a:p>
        </p:txBody>
      </p:sp>
      <p:cxnSp>
        <p:nvCxnSpPr>
          <p:cNvPr id="45" name="直線矢印コネクタ 44"/>
          <p:cNvCxnSpPr>
            <a:cxnSpLocks/>
          </p:cNvCxnSpPr>
          <p:nvPr/>
        </p:nvCxnSpPr>
        <p:spPr>
          <a:xfrm>
            <a:off x="1549404" y="693455"/>
            <a:ext cx="943492" cy="335868"/>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4635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0E28B4A5-67DA-ECE3-9DE3-FD2D67269CF2}"/>
              </a:ext>
            </a:extLst>
          </p:cNvPr>
          <p:cNvPicPr>
            <a:picLocks noChangeAspect="1"/>
          </p:cNvPicPr>
          <p:nvPr/>
        </p:nvPicPr>
        <p:blipFill>
          <a:blip r:embed="rId2"/>
          <a:stretch>
            <a:fillRect/>
          </a:stretch>
        </p:blipFill>
        <p:spPr>
          <a:xfrm>
            <a:off x="1486573" y="614623"/>
            <a:ext cx="5320507" cy="7614977"/>
          </a:xfrm>
          <a:prstGeom prst="rect">
            <a:avLst/>
          </a:prstGeom>
        </p:spPr>
      </p:pic>
      <p:sp>
        <p:nvSpPr>
          <p:cNvPr id="6" name="正方形/長方形 5"/>
          <p:cNvSpPr/>
          <p:nvPr/>
        </p:nvSpPr>
        <p:spPr>
          <a:xfrm>
            <a:off x="5636219" y="35496"/>
            <a:ext cx="1152128"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ysClr val="windowText" lastClr="000000"/>
                </a:solidFill>
              </a:rPr>
              <a:t>記載例</a:t>
            </a:r>
          </a:p>
        </p:txBody>
      </p:sp>
      <p:sp>
        <p:nvSpPr>
          <p:cNvPr id="7" name="テキスト ボックス 6"/>
          <p:cNvSpPr txBox="1"/>
          <p:nvPr/>
        </p:nvSpPr>
        <p:spPr>
          <a:xfrm>
            <a:off x="0" y="0"/>
            <a:ext cx="5013176" cy="276999"/>
          </a:xfrm>
          <a:prstGeom prst="rect">
            <a:avLst/>
          </a:prstGeom>
          <a:noFill/>
        </p:spPr>
        <p:txBody>
          <a:bodyPr wrap="square" rtlCol="0">
            <a:spAutoFit/>
          </a:bodyPr>
          <a:lstStyle/>
          <a:p>
            <a:r>
              <a:rPr kumimoji="1" lang="en-US" altLang="ja-JP" sz="1200">
                <a:latin typeface="+mj-ea"/>
                <a:ea typeface="+mj-ea"/>
              </a:rPr>
              <a:t>【</a:t>
            </a:r>
            <a:r>
              <a:rPr kumimoji="1" lang="ja-JP" altLang="en-US" sz="1200">
                <a:latin typeface="+mj-ea"/>
                <a:ea typeface="+mj-ea"/>
              </a:rPr>
              <a:t>参考資料１</a:t>
            </a:r>
            <a:r>
              <a:rPr kumimoji="1" lang="en-US" altLang="ja-JP" sz="1200">
                <a:latin typeface="+mj-ea"/>
                <a:ea typeface="+mj-ea"/>
              </a:rPr>
              <a:t>】</a:t>
            </a:r>
            <a:r>
              <a:rPr kumimoji="1" lang="ja-JP" altLang="en-US" sz="1200">
                <a:latin typeface="+mj-ea"/>
                <a:ea typeface="+mj-ea"/>
              </a:rPr>
              <a:t>様式第３号（第７条関係）</a:t>
            </a:r>
          </a:p>
        </p:txBody>
      </p:sp>
      <p:sp>
        <p:nvSpPr>
          <p:cNvPr id="3" name="角丸四角形 2"/>
          <p:cNvSpPr/>
          <p:nvPr/>
        </p:nvSpPr>
        <p:spPr>
          <a:xfrm>
            <a:off x="51786" y="496086"/>
            <a:ext cx="1432998" cy="60523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a:solidFill>
                  <a:srgbClr val="FF0000"/>
                </a:solidFill>
                <a:latin typeface="Meiryo UI" panose="020B0604030504040204" pitchFamily="50" charset="-128"/>
                <a:ea typeface="Meiryo UI" panose="020B0604030504040204" pitchFamily="50" charset="-128"/>
              </a:rPr>
              <a:t>申請時点の住所地の都道府県名及び町村名を記入してください。</a:t>
            </a:r>
          </a:p>
        </p:txBody>
      </p:sp>
      <p:sp>
        <p:nvSpPr>
          <p:cNvPr id="53" name="角丸四角形 52"/>
          <p:cNvSpPr/>
          <p:nvPr/>
        </p:nvSpPr>
        <p:spPr>
          <a:xfrm>
            <a:off x="85033" y="2195736"/>
            <a:ext cx="1399752"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a:solidFill>
                  <a:srgbClr val="FF0000"/>
                </a:solidFill>
                <a:latin typeface="Meiryo UI" panose="020B0604030504040204" pitchFamily="50" charset="-128"/>
                <a:ea typeface="Meiryo UI" panose="020B0604030504040204" pitchFamily="50" charset="-128"/>
              </a:rPr>
              <a:t>給付金の申請をされる方（児童扶養手当の支給要件に該当する方）のお名前を記入してください。</a:t>
            </a:r>
          </a:p>
        </p:txBody>
      </p:sp>
      <p:sp>
        <p:nvSpPr>
          <p:cNvPr id="54" name="角丸四角形 53"/>
          <p:cNvSpPr/>
          <p:nvPr/>
        </p:nvSpPr>
        <p:spPr>
          <a:xfrm>
            <a:off x="44625" y="4095240"/>
            <a:ext cx="1431534" cy="2244723"/>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a:solidFill>
                  <a:srgbClr val="FF0000"/>
                </a:solidFill>
                <a:latin typeface="Meiryo UI" panose="020B0604030504040204" pitchFamily="50" charset="-128"/>
                <a:ea typeface="Meiryo UI" panose="020B0604030504040204" pitchFamily="50" charset="-128"/>
              </a:rPr>
              <a:t>申請時点の児童扶養手当の支給要件に該当する（給付金の対象となる）お子さんのお名前を記入してください。</a:t>
            </a:r>
            <a:endParaRPr kumimoji="1" lang="en-US" altLang="ja-JP" sz="1050">
              <a:solidFill>
                <a:srgbClr val="FF0000"/>
              </a:solidFill>
              <a:latin typeface="Meiryo UI" panose="020B0604030504040204" pitchFamily="50" charset="-128"/>
              <a:ea typeface="Meiryo UI" panose="020B0604030504040204" pitchFamily="50" charset="-128"/>
            </a:endParaRPr>
          </a:p>
          <a:p>
            <a:endParaRPr kumimoji="1" lang="en-US" altLang="ja-JP" sz="900">
              <a:solidFill>
                <a:srgbClr val="FF0000"/>
              </a:solidFill>
              <a:latin typeface="Meiryo UI" panose="020B0604030504040204" pitchFamily="50" charset="-128"/>
              <a:ea typeface="Meiryo UI" panose="020B0604030504040204" pitchFamily="50" charset="-128"/>
            </a:endParaRPr>
          </a:p>
          <a:p>
            <a:r>
              <a:rPr kumimoji="1" lang="en-US" altLang="ja-JP" sz="900">
                <a:solidFill>
                  <a:srgbClr val="FF0000"/>
                </a:solidFill>
                <a:latin typeface="Meiryo UI" panose="020B0604030504040204" pitchFamily="50" charset="-128"/>
                <a:ea typeface="Meiryo UI" panose="020B0604030504040204" pitchFamily="50" charset="-128"/>
              </a:rPr>
              <a:t>※18</a:t>
            </a:r>
            <a:r>
              <a:rPr kumimoji="1" lang="ja-JP" altLang="en-US" sz="900">
                <a:solidFill>
                  <a:srgbClr val="FF0000"/>
                </a:solidFill>
                <a:latin typeface="Meiryo UI" panose="020B0604030504040204" pitchFamily="50" charset="-128"/>
                <a:ea typeface="Meiryo UI" panose="020B0604030504040204" pitchFamily="50" charset="-128"/>
              </a:rPr>
              <a:t>歳到達後最初の３月</a:t>
            </a:r>
            <a:r>
              <a:rPr kumimoji="1" lang="en-US" altLang="ja-JP" sz="900">
                <a:solidFill>
                  <a:srgbClr val="FF0000"/>
                </a:solidFill>
                <a:latin typeface="Meiryo UI" panose="020B0604030504040204" pitchFamily="50" charset="-128"/>
                <a:ea typeface="Meiryo UI" panose="020B0604030504040204" pitchFamily="50" charset="-128"/>
              </a:rPr>
              <a:t>31</a:t>
            </a:r>
            <a:r>
              <a:rPr kumimoji="1" lang="ja-JP" altLang="en-US" sz="900">
                <a:solidFill>
                  <a:srgbClr val="FF0000"/>
                </a:solidFill>
                <a:latin typeface="Meiryo UI" panose="020B0604030504040204" pitchFamily="50" charset="-128"/>
                <a:ea typeface="Meiryo UI" panose="020B0604030504040204" pitchFamily="50" charset="-128"/>
              </a:rPr>
              <a:t>日を経過しているお子さん</a:t>
            </a:r>
            <a:r>
              <a:rPr lang="ja-JP" altLang="en-US" sz="900">
                <a:solidFill>
                  <a:srgbClr val="FF0000"/>
                </a:solidFill>
                <a:latin typeface="Meiryo UI" panose="020B0604030504040204" pitchFamily="50" charset="-128"/>
                <a:ea typeface="Meiryo UI" panose="020B0604030504040204" pitchFamily="50" charset="-128"/>
              </a:rPr>
              <a:t>（障害の状態にあるお子さんは</a:t>
            </a:r>
            <a:r>
              <a:rPr lang="en-US" altLang="ja-JP" sz="900">
                <a:solidFill>
                  <a:srgbClr val="FF0000"/>
                </a:solidFill>
                <a:latin typeface="Meiryo UI" panose="020B0604030504040204" pitchFamily="50" charset="-128"/>
                <a:ea typeface="Meiryo UI" panose="020B0604030504040204" pitchFamily="50" charset="-128"/>
              </a:rPr>
              <a:t>20</a:t>
            </a:r>
            <a:r>
              <a:rPr lang="ja-JP" altLang="en-US" sz="900">
                <a:solidFill>
                  <a:srgbClr val="FF0000"/>
                </a:solidFill>
                <a:latin typeface="Meiryo UI" panose="020B0604030504040204" pitchFamily="50" charset="-128"/>
                <a:ea typeface="Meiryo UI" panose="020B0604030504040204" pitchFamily="50" charset="-128"/>
              </a:rPr>
              <a:t>歳以上のお子さん）は対象外となりますので記入しないでください。</a:t>
            </a:r>
            <a:endParaRPr kumimoji="1" lang="en-US" altLang="ja-JP" sz="900">
              <a:solidFill>
                <a:srgbClr val="FF0000"/>
              </a:solidFill>
              <a:latin typeface="Meiryo UI" panose="020B0604030504040204" pitchFamily="50" charset="-128"/>
              <a:ea typeface="Meiryo UI" panose="020B0604030504040204" pitchFamily="50" charset="-128"/>
            </a:endParaRPr>
          </a:p>
          <a:p>
            <a:endParaRPr kumimoji="1" lang="ja-JP" altLang="en-US" sz="1050">
              <a:solidFill>
                <a:srgbClr val="FF0000"/>
              </a:solidFill>
              <a:latin typeface="Meiryo UI" panose="020B0604030504040204" pitchFamily="50" charset="-128"/>
              <a:ea typeface="Meiryo UI" panose="020B0604030504040204" pitchFamily="50" charset="-128"/>
            </a:endParaRPr>
          </a:p>
        </p:txBody>
      </p:sp>
      <p:sp>
        <p:nvSpPr>
          <p:cNvPr id="56" name="角丸四角形 55"/>
          <p:cNvSpPr/>
          <p:nvPr/>
        </p:nvSpPr>
        <p:spPr>
          <a:xfrm>
            <a:off x="44624" y="7164287"/>
            <a:ext cx="1431535" cy="142689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a:solidFill>
                  <a:srgbClr val="FF0000"/>
                </a:solidFill>
                <a:latin typeface="Meiryo UI" panose="020B0604030504040204" pitchFamily="50" charset="-128"/>
                <a:ea typeface="Meiryo UI" panose="020B0604030504040204" pitchFamily="50" charset="-128"/>
              </a:rPr>
              <a:t>同居する配偶者又は申請者と生計を同じくする（養育者の場合はその方の生計を維持している）扶養義務者がいらっしゃる場合はお名前を記入してください。</a:t>
            </a:r>
          </a:p>
        </p:txBody>
      </p:sp>
      <p:cxnSp>
        <p:nvCxnSpPr>
          <p:cNvPr id="38" name="直線矢印コネクタ 37"/>
          <p:cNvCxnSpPr>
            <a:cxnSpLocks/>
            <a:stCxn id="53" idx="3"/>
          </p:cNvCxnSpPr>
          <p:nvPr/>
        </p:nvCxnSpPr>
        <p:spPr>
          <a:xfrm>
            <a:off x="1484785" y="2656646"/>
            <a:ext cx="720079" cy="262414"/>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a:cxnSpLocks/>
          </p:cNvCxnSpPr>
          <p:nvPr/>
        </p:nvCxnSpPr>
        <p:spPr>
          <a:xfrm>
            <a:off x="1190812" y="1101323"/>
            <a:ext cx="866904" cy="646514"/>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a:cxnSpLocks/>
          </p:cNvCxnSpPr>
          <p:nvPr/>
        </p:nvCxnSpPr>
        <p:spPr>
          <a:xfrm flipV="1">
            <a:off x="1464312" y="4935292"/>
            <a:ext cx="593404" cy="89769"/>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a:cxnSpLocks/>
            <a:stCxn id="56" idx="3"/>
          </p:cNvCxnSpPr>
          <p:nvPr/>
        </p:nvCxnSpPr>
        <p:spPr>
          <a:xfrm flipV="1">
            <a:off x="1476159" y="7596336"/>
            <a:ext cx="1088745" cy="281400"/>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9961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7CEE3C36-F8C0-DF70-37A8-C5FF0C327468}"/>
              </a:ext>
            </a:extLst>
          </p:cNvPr>
          <p:cNvPicPr>
            <a:picLocks noChangeAspect="1"/>
          </p:cNvPicPr>
          <p:nvPr/>
        </p:nvPicPr>
        <p:blipFill>
          <a:blip r:embed="rId2"/>
          <a:stretch>
            <a:fillRect/>
          </a:stretch>
        </p:blipFill>
        <p:spPr>
          <a:xfrm>
            <a:off x="1484784" y="611560"/>
            <a:ext cx="5484487" cy="8568000"/>
          </a:xfrm>
          <a:prstGeom prst="rect">
            <a:avLst/>
          </a:prstGeom>
        </p:spPr>
      </p:pic>
      <p:sp>
        <p:nvSpPr>
          <p:cNvPr id="33" name="角丸四角形 32"/>
          <p:cNvSpPr/>
          <p:nvPr/>
        </p:nvSpPr>
        <p:spPr>
          <a:xfrm>
            <a:off x="23396" y="1115616"/>
            <a:ext cx="1517685" cy="1296144"/>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a:solidFill>
                  <a:srgbClr val="FF0000"/>
                </a:solidFill>
                <a:latin typeface="Meiryo UI" panose="020B0604030504040204" pitchFamily="50" charset="-128"/>
                <a:ea typeface="Meiryo UI" panose="020B0604030504040204" pitchFamily="50" charset="-128"/>
              </a:rPr>
              <a:t>児童扶養手当の支給要件について、該当する要件にチェックを入れてください。</a:t>
            </a:r>
            <a:endParaRPr kumimoji="1" lang="en-US" altLang="ja-JP" sz="1050">
              <a:solidFill>
                <a:srgbClr val="FF0000"/>
              </a:solidFill>
              <a:latin typeface="Meiryo UI" panose="020B0604030504040204" pitchFamily="50" charset="-128"/>
              <a:ea typeface="Meiryo UI" panose="020B0604030504040204" pitchFamily="50" charset="-128"/>
            </a:endParaRPr>
          </a:p>
          <a:p>
            <a:r>
              <a:rPr kumimoji="1" lang="ja-JP" altLang="en-US" sz="1050">
                <a:solidFill>
                  <a:srgbClr val="FF0000"/>
                </a:solidFill>
                <a:latin typeface="Meiryo UI" panose="020B0604030504040204" pitchFamily="50" charset="-128"/>
                <a:ea typeface="Meiryo UI" panose="020B0604030504040204" pitchFamily="50" charset="-128"/>
              </a:rPr>
              <a:t>どの要件に該当するか判断がつかない場合はお問い合わせください。</a:t>
            </a:r>
            <a:endParaRPr kumimoji="1" lang="en-US" altLang="ja-JP" sz="1050">
              <a:solidFill>
                <a:srgbClr val="FF0000"/>
              </a:solidFill>
              <a:latin typeface="Meiryo UI" panose="020B0604030504040204" pitchFamily="50" charset="-128"/>
              <a:ea typeface="Meiryo UI" panose="020B0604030504040204" pitchFamily="50" charset="-128"/>
            </a:endParaRPr>
          </a:p>
        </p:txBody>
      </p:sp>
      <p:sp>
        <p:nvSpPr>
          <p:cNvPr id="36" name="角丸四角形 35"/>
          <p:cNvSpPr/>
          <p:nvPr/>
        </p:nvSpPr>
        <p:spPr>
          <a:xfrm>
            <a:off x="22377" y="7768445"/>
            <a:ext cx="1517685" cy="608955"/>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a:solidFill>
                  <a:srgbClr val="FF0000"/>
                </a:solidFill>
                <a:latin typeface="Meiryo UI" panose="020B0604030504040204" pitchFamily="50" charset="-128"/>
                <a:ea typeface="Meiryo UI" panose="020B0604030504040204" pitchFamily="50" charset="-128"/>
              </a:rPr>
              <a:t>誓約・同意事項をご確認の上、各項目にチェックを入れてください。</a:t>
            </a:r>
            <a:endParaRPr kumimoji="1" lang="en-US" altLang="ja-JP" sz="1050">
              <a:solidFill>
                <a:srgbClr val="FF0000"/>
              </a:solidFill>
              <a:latin typeface="Meiryo UI" panose="020B0604030504040204" pitchFamily="50" charset="-128"/>
              <a:ea typeface="Meiryo UI" panose="020B0604030504040204" pitchFamily="50" charset="-128"/>
            </a:endParaRPr>
          </a:p>
        </p:txBody>
      </p:sp>
      <p:cxnSp>
        <p:nvCxnSpPr>
          <p:cNvPr id="37" name="直線矢印コネクタ 36"/>
          <p:cNvCxnSpPr>
            <a:cxnSpLocks/>
            <a:stCxn id="33" idx="3"/>
          </p:cNvCxnSpPr>
          <p:nvPr/>
        </p:nvCxnSpPr>
        <p:spPr>
          <a:xfrm>
            <a:off x="1541081" y="1763688"/>
            <a:ext cx="303743" cy="386548"/>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a:cxnSpLocks/>
          </p:cNvCxnSpPr>
          <p:nvPr/>
        </p:nvCxnSpPr>
        <p:spPr>
          <a:xfrm flipV="1">
            <a:off x="1102405" y="7092280"/>
            <a:ext cx="520818" cy="659060"/>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44" name="角丸四角形 43"/>
          <p:cNvSpPr/>
          <p:nvPr/>
        </p:nvSpPr>
        <p:spPr>
          <a:xfrm>
            <a:off x="30220" y="107504"/>
            <a:ext cx="1517685"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a:solidFill>
                  <a:srgbClr val="FF0000"/>
                </a:solidFill>
                <a:latin typeface="Meiryo UI" panose="020B0604030504040204" pitchFamily="50" charset="-128"/>
                <a:ea typeface="Meiryo UI" panose="020B0604030504040204" pitchFamily="50" charset="-128"/>
              </a:rPr>
              <a:t>給付金の対象児童の数を記入してください。対象児童の数は「２．監護等児童」に記入された児童の数になります。</a:t>
            </a:r>
          </a:p>
        </p:txBody>
      </p:sp>
      <p:cxnSp>
        <p:nvCxnSpPr>
          <p:cNvPr id="45" name="直線矢印コネクタ 44"/>
          <p:cNvCxnSpPr>
            <a:cxnSpLocks/>
          </p:cNvCxnSpPr>
          <p:nvPr/>
        </p:nvCxnSpPr>
        <p:spPr>
          <a:xfrm>
            <a:off x="1549404" y="611560"/>
            <a:ext cx="871484" cy="512118"/>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780322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83158a2-9d06-4ce6-bd6b-0794883ee101">
      <Terms xmlns="http://schemas.microsoft.com/office/infopath/2007/PartnerControls"/>
    </lcf76f155ced4ddcb4097134ff3c332f>
    <TaxCatchAll xmlns="678a2489-fa4b-4df7-931e-168db4fd1dd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A684EF945142F4F8E19B7702DEEB246" ma:contentTypeVersion="9" ma:contentTypeDescription="新しいドキュメントを作成します。" ma:contentTypeScope="" ma:versionID="dc708cca2a448875e1fbb0f0eae51d17">
  <xsd:schema xmlns:xsd="http://www.w3.org/2001/XMLSchema" xmlns:xs="http://www.w3.org/2001/XMLSchema" xmlns:p="http://schemas.microsoft.com/office/2006/metadata/properties" xmlns:ns2="683158a2-9d06-4ce6-bd6b-0794883ee101" xmlns:ns3="678a2489-fa4b-4df7-931e-168db4fd1dd7" targetNamespace="http://schemas.microsoft.com/office/2006/metadata/properties" ma:root="true" ma:fieldsID="d8f1bd4788accfc9e2ec93e85ae1ba2d" ns2:_="" ns3:_="">
    <xsd:import namespace="683158a2-9d06-4ce6-bd6b-0794883ee101"/>
    <xsd:import namespace="678a2489-fa4b-4df7-931e-168db4fd1dd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3158a2-9d06-4ce6-bd6b-0794883ee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8a2489-fa4b-4df7-931e-168db4fd1dd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552390-e3a5-4022-950d-f93bb380104d}" ma:internalName="TaxCatchAll" ma:showField="CatchAllData" ma:web="678a2489-fa4b-4df7-931e-168db4fd1d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2920FE-DD4A-4689-9964-6A1E5B27B93D}">
  <ds:schemaRefs>
    <ds:schemaRef ds:uri="http://schemas.microsoft.com/sharepoint/v3/contenttype/forms"/>
  </ds:schemaRefs>
</ds:datastoreItem>
</file>

<file path=customXml/itemProps2.xml><?xml version="1.0" encoding="utf-8"?>
<ds:datastoreItem xmlns:ds="http://schemas.openxmlformats.org/officeDocument/2006/customXml" ds:itemID="{A09EDF28-BF90-48C1-9308-22E4642C8BE5}">
  <ds:schemaRefs>
    <ds:schemaRef ds:uri="683158a2-9d06-4ce6-bd6b-0794883ee101"/>
    <ds:schemaRef ds:uri="http://www.w3.org/XML/1998/namespace"/>
    <ds:schemaRef ds:uri="http://schemas.microsoft.com/office/2006/documentManagement/types"/>
    <ds:schemaRef ds:uri="678a2489-fa4b-4df7-931e-168db4fd1dd7"/>
    <ds:schemaRef ds:uri="http://schemas.microsoft.com/office/2006/metadata/properties"/>
    <ds:schemaRef ds:uri="http://purl.org/dc/elements/1.1/"/>
    <ds:schemaRef ds:uri="http://purl.org/dc/dcmitype/"/>
    <ds:schemaRef ds:uri="http://schemas.openxmlformats.org/package/2006/metadata/core-properties"/>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E45BFE18-BD13-46CB-AEF1-E59ED14892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3158a2-9d06-4ce6-bd6b-0794883ee101"/>
    <ds:schemaRef ds:uri="678a2489-fa4b-4df7-931e-168db4fd1d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2</TotalTime>
  <Words>485</Words>
  <Application>Microsoft Office PowerPoint</Application>
  <PresentationFormat>画面に合わせる (4:3)</PresentationFormat>
  <Paragraphs>24</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野田 優也(noda-yuuya)</dc:creator>
  <cp:lastModifiedBy>金田 百合子</cp:lastModifiedBy>
  <cp:revision>2</cp:revision>
  <dcterms:created xsi:type="dcterms:W3CDTF">2019-02-26T08:46:53Z</dcterms:created>
  <dcterms:modified xsi:type="dcterms:W3CDTF">2023-05-08T00:55:58Z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0x010100AA684EF945142F4F8E19B7702DEEB246</vt:lpwstr>
  </property>
  <property fmtid="{D5CDD505-2E9C-101B-9397-08002B2CF9AE}" pid="3" name="MediaServiceImageTags">
    <vt:lpwstr/>
  </property>
</Properties>
</file>